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4" r:id="rId2"/>
    <p:sldId id="454" r:id="rId3"/>
    <p:sldId id="455" r:id="rId4"/>
    <p:sldId id="441" r:id="rId5"/>
    <p:sldId id="449" r:id="rId6"/>
    <p:sldId id="451" r:id="rId7"/>
    <p:sldId id="452" r:id="rId8"/>
    <p:sldId id="450" r:id="rId9"/>
    <p:sldId id="453" r:id="rId10"/>
    <p:sldId id="456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8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428596" y="1546828"/>
            <a:ext cx="8429684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000" dirty="0" smtClean="0"/>
              <a:t>第</a:t>
            </a:r>
            <a:r>
              <a:rPr lang="en-US" altLang="zh-CN" sz="5000" dirty="0" smtClean="0"/>
              <a:t>6</a:t>
            </a:r>
            <a:r>
              <a:rPr lang="zh-CN" altLang="en-US" sz="5000" dirty="0" smtClean="0"/>
              <a:t>单元     小数的加法和减法</a:t>
            </a:r>
            <a:endParaRPr lang="zh-CN" altLang="en-US" sz="50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563673" y="2765737"/>
            <a:ext cx="6500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整数</a:t>
            </a:r>
            <a:r>
              <a:rPr lang="zh-CN" altLang="en-US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加法运算定律推广到小数</a:t>
            </a:r>
            <a:endParaRPr lang="zh-CN" altLang="en-US" sz="4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69958" y="62068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79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566183" y="1604792"/>
            <a:ext cx="6934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   里填上适当的数。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629" y="2916233"/>
            <a:ext cx="6112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7+4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95+3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3=6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7+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</a:rPr>
              <a:t>+4.95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4140369"/>
            <a:ext cx="7783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</a:rPr>
              <a:t>(1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38+1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75)+0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</a:rPr>
              <a:t>25=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+( 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r>
              <a:rPr lang="zh-CN" altLang="zh-CN" sz="3200" i="1" dirty="0">
                <a:solidFill>
                  <a:schemeClr val="tx1"/>
                </a:solidFill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zh-CN" altLang="zh-CN" sz="3200" i="1" dirty="0">
                <a:solidFill>
                  <a:schemeClr val="tx1"/>
                </a:solidFill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)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2916233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3.3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4140368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1.38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69383" y="412727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1.75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6256" y="414036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0.25</a:t>
            </a:r>
          </a:p>
        </p:txBody>
      </p:sp>
      <p:sp>
        <p:nvSpPr>
          <p:cNvPr id="25" name="矩形 24"/>
          <p:cNvSpPr/>
          <p:nvPr/>
        </p:nvSpPr>
        <p:spPr>
          <a:xfrm>
            <a:off x="4571999" y="2916232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45247" y="4131658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704217" y="4140369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93519" y="4140369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584320" y="1700808"/>
            <a:ext cx="461294" cy="3796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79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463232" y="1000108"/>
            <a:ext cx="8752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计算下面各题，怎样简便就怎样算。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6071" y="1628800"/>
            <a:ext cx="2380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1.88+2.3+3.7</a:t>
            </a:r>
          </a:p>
        </p:txBody>
      </p:sp>
      <p:sp>
        <p:nvSpPr>
          <p:cNvPr id="10" name="矩形 9"/>
          <p:cNvSpPr/>
          <p:nvPr/>
        </p:nvSpPr>
        <p:spPr>
          <a:xfrm>
            <a:off x="729510" y="2141567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=1.88+(</a:t>
            </a:r>
            <a:r>
              <a:rPr lang="en-US" altLang="zh-CN" sz="3200" dirty="0" smtClean="0"/>
              <a:t>2.3+3.7)</a:t>
            </a:r>
          </a:p>
        </p:txBody>
      </p:sp>
      <p:sp>
        <p:nvSpPr>
          <p:cNvPr id="11" name="矩形 10"/>
          <p:cNvSpPr/>
          <p:nvPr/>
        </p:nvSpPr>
        <p:spPr>
          <a:xfrm>
            <a:off x="748707" y="2645623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=1.88+6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748707" y="3140968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=7.88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964585" y="1628800"/>
            <a:ext cx="2220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5.17-1.8-3.2</a:t>
            </a:r>
          </a:p>
        </p:txBody>
      </p:sp>
      <p:sp>
        <p:nvSpPr>
          <p:cNvPr id="15" name="矩形 14"/>
          <p:cNvSpPr/>
          <p:nvPr/>
        </p:nvSpPr>
        <p:spPr>
          <a:xfrm>
            <a:off x="4788024" y="2132856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=5.17-(1.8+3.2)</a:t>
            </a:r>
          </a:p>
        </p:txBody>
      </p:sp>
      <p:sp>
        <p:nvSpPr>
          <p:cNvPr id="16" name="矩形 15"/>
          <p:cNvSpPr/>
          <p:nvPr/>
        </p:nvSpPr>
        <p:spPr>
          <a:xfrm>
            <a:off x="4807221" y="2645623"/>
            <a:ext cx="1457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=5.17-5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807221" y="3140968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=0.17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953105" y="4005064"/>
            <a:ext cx="2509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4.02-3.5+0.98</a:t>
            </a:r>
          </a:p>
        </p:txBody>
      </p:sp>
      <p:sp>
        <p:nvSpPr>
          <p:cNvPr id="19" name="矩形 18"/>
          <p:cNvSpPr/>
          <p:nvPr/>
        </p:nvSpPr>
        <p:spPr>
          <a:xfrm>
            <a:off x="776544" y="4517831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=4.02+0.98-3.5</a:t>
            </a:r>
            <a:endParaRPr lang="en-US" altLang="zh-CN" sz="3200" dirty="0" smtClean="0"/>
          </a:p>
        </p:txBody>
      </p:sp>
      <p:sp>
        <p:nvSpPr>
          <p:cNvPr id="20" name="矩形 19"/>
          <p:cNvSpPr/>
          <p:nvPr/>
        </p:nvSpPr>
        <p:spPr>
          <a:xfrm>
            <a:off x="795741" y="5021887"/>
            <a:ext cx="12490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=5-3.5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795741" y="5517232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=1.5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4964586" y="4005064"/>
            <a:ext cx="3528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13.7+0.98+0.02+4.3</a:t>
            </a:r>
          </a:p>
        </p:txBody>
      </p:sp>
      <p:sp>
        <p:nvSpPr>
          <p:cNvPr id="23" name="矩形 22"/>
          <p:cNvSpPr/>
          <p:nvPr/>
        </p:nvSpPr>
        <p:spPr>
          <a:xfrm>
            <a:off x="4788024" y="4509120"/>
            <a:ext cx="4382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=(13.7+4.3)+(0.98+0.02)</a:t>
            </a:r>
          </a:p>
        </p:txBody>
      </p:sp>
      <p:sp>
        <p:nvSpPr>
          <p:cNvPr id="24" name="矩形 23"/>
          <p:cNvSpPr/>
          <p:nvPr/>
        </p:nvSpPr>
        <p:spPr>
          <a:xfrm>
            <a:off x="4807222" y="5021887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=18+1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4807222" y="5517232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=19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8659" y="42860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80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461040" y="1058275"/>
            <a:ext cx="5539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7509" y="1692097"/>
            <a:ext cx="2172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5.6+2.7+4.5</a:t>
            </a:r>
          </a:p>
        </p:txBody>
      </p:sp>
      <p:sp>
        <p:nvSpPr>
          <p:cNvPr id="10" name="矩形 9"/>
          <p:cNvSpPr/>
          <p:nvPr/>
        </p:nvSpPr>
        <p:spPr>
          <a:xfrm>
            <a:off x="800948" y="2204864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=8.3+4.5</a:t>
            </a:r>
            <a:endParaRPr lang="en-US" altLang="zh-CN" sz="3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820145" y="2708920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=12.8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964585" y="1692097"/>
            <a:ext cx="2637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9.14-1.43-4.57</a:t>
            </a:r>
          </a:p>
        </p:txBody>
      </p:sp>
      <p:sp>
        <p:nvSpPr>
          <p:cNvPr id="15" name="矩形 14"/>
          <p:cNvSpPr/>
          <p:nvPr/>
        </p:nvSpPr>
        <p:spPr>
          <a:xfrm>
            <a:off x="4788024" y="2196153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=9.14-(1.43+4.57</a:t>
            </a:r>
            <a:r>
              <a:rPr lang="en-US" altLang="zh-CN" sz="3200" dirty="0" smtClean="0"/>
              <a:t>)</a:t>
            </a:r>
            <a:endParaRPr lang="en-US" altLang="zh-CN" sz="3200" dirty="0"/>
          </a:p>
        </p:txBody>
      </p:sp>
      <p:sp>
        <p:nvSpPr>
          <p:cNvPr id="16" name="矩形 15"/>
          <p:cNvSpPr/>
          <p:nvPr/>
        </p:nvSpPr>
        <p:spPr>
          <a:xfrm>
            <a:off x="4807221" y="2708920"/>
            <a:ext cx="1457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=9.14-6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807221" y="3204265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=3.14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1024543" y="4005064"/>
            <a:ext cx="2685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77+2.7+2.8+25</a:t>
            </a:r>
          </a:p>
        </p:txBody>
      </p:sp>
      <p:sp>
        <p:nvSpPr>
          <p:cNvPr id="19" name="矩形 18"/>
          <p:cNvSpPr/>
          <p:nvPr/>
        </p:nvSpPr>
        <p:spPr>
          <a:xfrm>
            <a:off x="847982" y="4517831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=(77+25)+(2.7+2.8)</a:t>
            </a:r>
            <a:endParaRPr lang="en-US" altLang="zh-CN" sz="3200" dirty="0" smtClean="0"/>
          </a:p>
        </p:txBody>
      </p:sp>
      <p:sp>
        <p:nvSpPr>
          <p:cNvPr id="20" name="矩形 19"/>
          <p:cNvSpPr/>
          <p:nvPr/>
        </p:nvSpPr>
        <p:spPr>
          <a:xfrm>
            <a:off x="867179" y="5021887"/>
            <a:ext cx="1745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=102+5.5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867179" y="5517232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=107.5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4964586" y="4005064"/>
            <a:ext cx="2797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0.38+0.36+2.64</a:t>
            </a:r>
          </a:p>
        </p:txBody>
      </p:sp>
      <p:sp>
        <p:nvSpPr>
          <p:cNvPr id="23" name="矩形 22"/>
          <p:cNvSpPr/>
          <p:nvPr/>
        </p:nvSpPr>
        <p:spPr>
          <a:xfrm>
            <a:off x="4788024" y="4509120"/>
            <a:ext cx="4382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=0.38</a:t>
            </a:r>
            <a:r>
              <a:rPr lang="en-US" altLang="zh-CN" sz="3200" dirty="0"/>
              <a:t>+(0.36+2.64)</a:t>
            </a:r>
          </a:p>
        </p:txBody>
      </p:sp>
      <p:sp>
        <p:nvSpPr>
          <p:cNvPr id="24" name="矩形 23"/>
          <p:cNvSpPr/>
          <p:nvPr/>
        </p:nvSpPr>
        <p:spPr>
          <a:xfrm>
            <a:off x="4807222" y="5021887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=0.38+3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4807222" y="5517232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=3.38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60097" y="415333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80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06071" y="1628800"/>
            <a:ext cx="2509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8.7-5.69+2.03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9510" y="2141567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=3.01+2.03</a:t>
            </a:r>
          </a:p>
        </p:txBody>
      </p:sp>
      <p:sp>
        <p:nvSpPr>
          <p:cNvPr id="11" name="矩形 10"/>
          <p:cNvSpPr/>
          <p:nvPr/>
        </p:nvSpPr>
        <p:spPr>
          <a:xfrm>
            <a:off x="748707" y="2645623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=5.04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4964585" y="1628800"/>
            <a:ext cx="2797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5.26+3.43+0.74</a:t>
            </a:r>
          </a:p>
        </p:txBody>
      </p:sp>
      <p:sp>
        <p:nvSpPr>
          <p:cNvPr id="15" name="矩形 14"/>
          <p:cNvSpPr/>
          <p:nvPr/>
        </p:nvSpPr>
        <p:spPr>
          <a:xfrm>
            <a:off x="4788024" y="2132856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=(5.26+0.74)+3.43</a:t>
            </a:r>
          </a:p>
        </p:txBody>
      </p:sp>
      <p:sp>
        <p:nvSpPr>
          <p:cNvPr id="16" name="矩形 15"/>
          <p:cNvSpPr/>
          <p:nvPr/>
        </p:nvSpPr>
        <p:spPr>
          <a:xfrm>
            <a:off x="4807221" y="2645623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=6+3.43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807221" y="3140968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=9.43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953105" y="4005064"/>
            <a:ext cx="2845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51.27-8.03-1.34</a:t>
            </a:r>
          </a:p>
        </p:txBody>
      </p:sp>
      <p:sp>
        <p:nvSpPr>
          <p:cNvPr id="19" name="矩形 18"/>
          <p:cNvSpPr/>
          <p:nvPr/>
        </p:nvSpPr>
        <p:spPr>
          <a:xfrm>
            <a:off x="776544" y="4517831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=43.24-1.34</a:t>
            </a:r>
          </a:p>
        </p:txBody>
      </p:sp>
      <p:sp>
        <p:nvSpPr>
          <p:cNvPr id="20" name="矩形 19"/>
          <p:cNvSpPr/>
          <p:nvPr/>
        </p:nvSpPr>
        <p:spPr>
          <a:xfrm>
            <a:off x="795741" y="5021887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=41.9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795741" y="5517232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=107.5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4964586" y="4005064"/>
            <a:ext cx="3320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1.29+3.7+0.71+6.3</a:t>
            </a:r>
          </a:p>
        </p:txBody>
      </p:sp>
      <p:sp>
        <p:nvSpPr>
          <p:cNvPr id="23" name="矩形 22"/>
          <p:cNvSpPr/>
          <p:nvPr/>
        </p:nvSpPr>
        <p:spPr>
          <a:xfrm>
            <a:off x="4788024" y="4509120"/>
            <a:ext cx="4382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=(1.29+0.71)+(3.7+6.3)</a:t>
            </a:r>
          </a:p>
        </p:txBody>
      </p:sp>
      <p:sp>
        <p:nvSpPr>
          <p:cNvPr id="24" name="矩形 23"/>
          <p:cNvSpPr/>
          <p:nvPr/>
        </p:nvSpPr>
        <p:spPr>
          <a:xfrm>
            <a:off x="4807222" y="5021887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=2+10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4807222" y="5517232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=12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 flipH="1">
            <a:off x="461040" y="1000108"/>
            <a:ext cx="5539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45783" y="62068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80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53105" y="2689379"/>
            <a:ext cx="2717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10.75+0.4-9.86</a:t>
            </a:r>
          </a:p>
        </p:txBody>
      </p:sp>
      <p:sp>
        <p:nvSpPr>
          <p:cNvPr id="10" name="矩形 9"/>
          <p:cNvSpPr/>
          <p:nvPr/>
        </p:nvSpPr>
        <p:spPr>
          <a:xfrm>
            <a:off x="776544" y="3202146"/>
            <a:ext cx="3652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=11.15-9.86</a:t>
            </a:r>
            <a:endParaRPr lang="en-US" altLang="zh-CN" sz="3200" dirty="0" smtClean="0"/>
          </a:p>
        </p:txBody>
      </p:sp>
      <p:sp>
        <p:nvSpPr>
          <p:cNvPr id="11" name="矩形 10"/>
          <p:cNvSpPr/>
          <p:nvPr/>
        </p:nvSpPr>
        <p:spPr>
          <a:xfrm>
            <a:off x="795741" y="3706202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=1.29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068284" y="2689379"/>
            <a:ext cx="3320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3.9+4.08+3.92+1.1</a:t>
            </a:r>
          </a:p>
        </p:txBody>
      </p:sp>
      <p:sp>
        <p:nvSpPr>
          <p:cNvPr id="15" name="矩形 14"/>
          <p:cNvSpPr/>
          <p:nvPr/>
        </p:nvSpPr>
        <p:spPr>
          <a:xfrm>
            <a:off x="4788023" y="3193435"/>
            <a:ext cx="4211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=(3.9+1.1)+(4.08+3.92)</a:t>
            </a:r>
          </a:p>
        </p:txBody>
      </p:sp>
      <p:sp>
        <p:nvSpPr>
          <p:cNvPr id="16" name="矩形 15"/>
          <p:cNvSpPr/>
          <p:nvPr/>
        </p:nvSpPr>
        <p:spPr>
          <a:xfrm>
            <a:off x="4807221" y="370620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=5+8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807221" y="4201547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=13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 flipH="1">
            <a:off x="675354" y="1571612"/>
            <a:ext cx="5539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367898"/>
            <a:ext cx="7802961" cy="314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786" y="57148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80</a:t>
            </a:r>
            <a:r>
              <a:rPr lang="zh-CN" altLang="en-US" sz="3200" dirty="0" smtClean="0">
                <a:latin typeface="+mj-ea"/>
                <a:ea typeface="+mj-ea"/>
              </a:rPr>
              <a:t>页</a:t>
            </a:r>
            <a:r>
              <a:rPr lang="zh-CN" altLang="en-US" sz="3200" dirty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383626" y="1272589"/>
            <a:ext cx="759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09324" y="4635714"/>
            <a:ext cx="3079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11.42-7.5+2.35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3660" y="4644425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=6.27 (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619672" y="5301208"/>
            <a:ext cx="5750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答：现在储蓄罐里有</a:t>
            </a:r>
            <a:r>
              <a:rPr lang="en-US" altLang="zh-CN" sz="3200" dirty="0" smtClean="0">
                <a:latin typeface="+mn-ea"/>
                <a:ea typeface="+mn-ea"/>
              </a:rPr>
              <a:t>6.27</a:t>
            </a:r>
            <a:r>
              <a:rPr lang="zh-CN" altLang="en-US" sz="3200" dirty="0" smtClean="0">
                <a:latin typeface="+mn-ea"/>
                <a:ea typeface="+mn-ea"/>
              </a:rPr>
              <a:t>元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en-US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3568" y="764704"/>
            <a:ext cx="8064896" cy="255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整数加减法的运算定律和性质对于小数加减法同样适用。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83568" y="2960505"/>
            <a:ext cx="8064896" cy="255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合理地选择运算定律可以使运算更加的简便。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13" y="1268760"/>
            <a:ext cx="8414767" cy="486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-36512" y="692696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80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-36512" y="1188041"/>
            <a:ext cx="903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08657" y="4869160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68.55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08657" y="5570076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31.45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19872" y="4869160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4.75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19872" y="5570076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0.25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857224" y="500042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80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534100" y="1214422"/>
            <a:ext cx="8824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你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能把下面的分数改写成小数再计算吗？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16227" y="19239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8836" y="23381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12909" y="243670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887155" y="21399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77005" y="19239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79614" y="23381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73687" y="243670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709053" y="21312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14348" y="214921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3149" y="21424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61181" y="214921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37245" y="21399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62898" y="2139961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94276" y="29412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6885" y="3355386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290958" y="3453969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909220" y="315722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99070" y="294120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01679" y="3355386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295752" y="3453969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853069" y="314851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58364" y="316648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0.93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83529" y="313936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21221" y="316647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0.76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41301" y="31572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66954" y="315722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92342" y="40456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99717" y="445978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293790" y="4558370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912052" y="42616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00454" y="40456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9454" y="44597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2298584" y="4558370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2855901" y="42529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61196" y="427088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0.03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986361" y="424376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24053" y="427088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944133" y="42616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169786" y="4261627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0.53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47351" y="52383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53350" y="5652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348799" y="5751120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967061" y="545437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08087" y="5238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71705" y="565253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353593" y="5751120"/>
            <a:ext cx="60476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2910910" y="544566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16205" y="5463631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041370" y="543651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279062" y="546363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0.61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999142" y="545437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224795" y="5454377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0.09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7" grpId="0"/>
      <p:bldP spid="48" grpId="0"/>
      <p:bldP spid="49" grpId="0"/>
      <p:bldP spid="51" grpId="0"/>
      <p:bldP spid="52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605397" y="714356"/>
            <a:ext cx="21092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计算。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55576" y="1484784"/>
            <a:ext cx="1883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35+28+72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1916832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=35+ (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28+72)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4733" y="2330981"/>
            <a:ext cx="1678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=35+100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8601" y="1484784"/>
            <a:ext cx="208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125+49+75</a:t>
            </a:r>
          </a:p>
        </p:txBody>
      </p:sp>
      <p:sp>
        <p:nvSpPr>
          <p:cNvPr id="22" name="矩形 21"/>
          <p:cNvSpPr/>
          <p:nvPr/>
        </p:nvSpPr>
        <p:spPr>
          <a:xfrm>
            <a:off x="1297332" y="4500570"/>
            <a:ext cx="1893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156-47-53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4733" y="2780928"/>
            <a:ext cx="1034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=135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32040" y="1916832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=125+75+49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51237" y="2340169"/>
            <a:ext cx="1678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=200+49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51237" y="2772217"/>
            <a:ext cx="1034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=249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35610" y="493261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156-(47+53)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54807" y="5355955"/>
            <a:ext cx="1786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156-100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54807" y="5788003"/>
            <a:ext cx="829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=56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1670" y="500042"/>
            <a:ext cx="47863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刚才的计算中我们运用了哪些运算定律和运算</a:t>
            </a:r>
            <a:r>
              <a:rPr lang="zh-CN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性质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9221" y="3286124"/>
            <a:ext cx="313098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加法结合律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43504" y="3286124"/>
            <a:ext cx="224452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加法交换律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200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649948" y="5214950"/>
            <a:ext cx="256512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减法的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a-b-c=a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8" grpId="0"/>
      <p:bldP spid="57" grpId="0"/>
      <p:bldP spid="58" grpId="0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305050"/>
            <a:ext cx="88582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84768" y="1293676"/>
            <a:ext cx="829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571480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教材第</a:t>
            </a:r>
            <a:r>
              <a:rPr lang="en-US" altLang="zh-CN" sz="3200" dirty="0" smtClean="0">
                <a:latin typeface="+mn-ea"/>
                <a:ea typeface="+mn-ea"/>
              </a:rPr>
              <a:t>81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60232" y="3403244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0.8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06823" y="4188680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6.39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31159" y="2996952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53.1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1720" y="3409836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7.44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1158" y="4149080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0.82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77351" y="509771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口算。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70770" y="1635530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0.63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14" y="1646741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0.38+0.25=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75994" y="1646740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5.7-3.9=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7987" y="2734504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6.32-1.32=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00929" y="2734503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5.57+4.43=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47521" y="1636455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1.8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12389" y="275902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11140" y="2736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5206" y="3819261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6.82-5.42=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98148" y="3819260"/>
            <a:ext cx="22653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3.70+0.7=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70400" y="3819261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1.4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03605" y="3807276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4.4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3256" y="4941170"/>
            <a:ext cx="2324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2-1.4-0.4=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55133" y="4941168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0.2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34" grpId="0"/>
      <p:bldP spid="35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49512" y="486771"/>
            <a:ext cx="6108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判断并改正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1174" y="1268760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36.25-</a:t>
            </a:r>
            <a:r>
              <a:rPr lang="en-US" altLang="zh-CN" sz="3200" dirty="0">
                <a:solidFill>
                  <a:schemeClr val="tx1"/>
                </a:solidFill>
              </a:rPr>
              <a:t>(18.63+3.45</a:t>
            </a:r>
            <a:r>
              <a:rPr lang="en-US" altLang="zh-CN" sz="3200" dirty="0" smtClean="0">
                <a:solidFill>
                  <a:schemeClr val="tx1"/>
                </a:solidFill>
              </a:rPr>
              <a:t>)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3528" y="1827402"/>
            <a:ext cx="3339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=36.25-18.63+3.45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3528" y="2340169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=17.62+3.45</a:t>
            </a:r>
          </a:p>
        </p:txBody>
      </p:sp>
      <p:sp>
        <p:nvSpPr>
          <p:cNvPr id="31" name="矩形 30"/>
          <p:cNvSpPr/>
          <p:nvPr/>
        </p:nvSpPr>
        <p:spPr>
          <a:xfrm>
            <a:off x="5320182" y="1332057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36.25-(18.63+3.45</a:t>
            </a:r>
            <a:r>
              <a:rPr lang="en-US" altLang="zh-CN" sz="3200" dirty="0" smtClean="0">
                <a:solidFill>
                  <a:srgbClr val="C00000"/>
                </a:solidFill>
              </a:rPr>
              <a:t>)</a:t>
            </a:r>
            <a:endParaRPr lang="en-US" altLang="zh-CN" sz="32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48064" y="1868000"/>
            <a:ext cx="2400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=36.25-22.08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5148064" y="2412177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=14.17</a:t>
            </a:r>
          </a:p>
        </p:txBody>
      </p:sp>
      <p:sp>
        <p:nvSpPr>
          <p:cNvPr id="34" name="矩形 33"/>
          <p:cNvSpPr/>
          <p:nvPr/>
        </p:nvSpPr>
        <p:spPr>
          <a:xfrm>
            <a:off x="323528" y="2916233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=21.07</a:t>
            </a:r>
          </a:p>
        </p:txBody>
      </p:sp>
      <p:sp>
        <p:nvSpPr>
          <p:cNvPr id="3" name="矩形 2"/>
          <p:cNvSpPr/>
          <p:nvPr/>
        </p:nvSpPr>
        <p:spPr>
          <a:xfrm>
            <a:off x="2600173" y="285293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)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2920628" y="286603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3182" y="4221088"/>
            <a:ext cx="2925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27.25+12.8-20.3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95536" y="4779730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=29.05-20.3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5536" y="5292497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=8.75</a:t>
            </a:r>
          </a:p>
        </p:txBody>
      </p:sp>
      <p:sp>
        <p:nvSpPr>
          <p:cNvPr id="42" name="矩形 41"/>
          <p:cNvSpPr/>
          <p:nvPr/>
        </p:nvSpPr>
        <p:spPr>
          <a:xfrm>
            <a:off x="2672181" y="5301208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)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2992636" y="531430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67944" y="1332057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改正</a:t>
            </a:r>
            <a:r>
              <a:rPr lang="en-US" altLang="zh-CN" sz="3200" dirty="0"/>
              <a:t>:</a:t>
            </a:r>
          </a:p>
        </p:txBody>
      </p:sp>
      <p:sp>
        <p:nvSpPr>
          <p:cNvPr id="46" name="矩形 45"/>
          <p:cNvSpPr/>
          <p:nvPr/>
        </p:nvSpPr>
        <p:spPr>
          <a:xfrm>
            <a:off x="5364088" y="4284385"/>
            <a:ext cx="2925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27.25+12.8-20.3</a:t>
            </a:r>
          </a:p>
        </p:txBody>
      </p:sp>
      <p:sp>
        <p:nvSpPr>
          <p:cNvPr id="47" name="矩形 46"/>
          <p:cNvSpPr/>
          <p:nvPr/>
        </p:nvSpPr>
        <p:spPr>
          <a:xfrm>
            <a:off x="5191970" y="4820328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=40.05-20.3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5191970" y="5364505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r>
              <a:rPr lang="en-US" altLang="zh-CN" sz="3200" dirty="0" smtClean="0"/>
              <a:t>19.75</a:t>
            </a:r>
            <a:endParaRPr lang="en-US" altLang="zh-CN" sz="3200" dirty="0"/>
          </a:p>
        </p:txBody>
      </p:sp>
      <p:sp>
        <p:nvSpPr>
          <p:cNvPr id="49" name="矩形 48"/>
          <p:cNvSpPr/>
          <p:nvPr/>
        </p:nvSpPr>
        <p:spPr>
          <a:xfrm>
            <a:off x="4111850" y="4284385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改正</a:t>
            </a:r>
            <a:r>
              <a:rPr lang="en-US" altLang="zh-CN" sz="3200" dirty="0"/>
              <a:t>: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7" grpId="0" bldLvl="0" autoUpdateAnimBg="0"/>
      <p:bldP spid="43" grpId="0" bldLvl="0" autoUpdateAnimBg="0"/>
      <p:bldP spid="44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8954" y="695598"/>
            <a:ext cx="72606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基础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填上适当的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4472" y="1700808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12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5+8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6+7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5=12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5+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+8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6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9351" y="2852936"/>
            <a:ext cx="7110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(1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37+2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64)+3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36=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+(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+</a:t>
            </a:r>
            <a:r>
              <a:rPr lang="zh-CN" altLang="zh-CN" sz="3200" i="1" dirty="0">
                <a:solidFill>
                  <a:schemeClr val="tx1"/>
                </a:solidFill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zh-CN" altLang="zh-CN" sz="3200" i="1" dirty="0">
                <a:solidFill>
                  <a:schemeClr val="tx1"/>
                </a:solidFill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</a:rPr>
              <a:t>)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4149080"/>
            <a:ext cx="6599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32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54-0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46-0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54=32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en-US" altLang="zh-CN" sz="3200" dirty="0">
                <a:solidFill>
                  <a:schemeClr val="tx1"/>
                </a:solidFill>
              </a:rPr>
              <a:t>54-</a:t>
            </a:r>
            <a:r>
              <a:rPr lang="en-US" altLang="zh-CN" sz="3200" dirty="0" smtClean="0">
                <a:solidFill>
                  <a:schemeClr val="tx1"/>
                </a:solidFill>
              </a:rPr>
              <a:t>( 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+ 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)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93290" y="764704"/>
            <a:ext cx="491880" cy="491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139952" y="170080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7.5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1920" y="285293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1.37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93319" y="2839841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5447" y="285293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3.36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7295" y="414908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0.46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01431" y="416217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0.54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39951" y="1700807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9183" y="2844225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28153" y="2852936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45447" y="2852936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46963" y="4136182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36265" y="4136182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10646" y="486771"/>
            <a:ext cx="65759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怎样简便就怎样计算。</a:t>
            </a:r>
          </a:p>
        </p:txBody>
      </p:sp>
      <p:sp>
        <p:nvSpPr>
          <p:cNvPr id="65" name="矩形 64"/>
          <p:cNvSpPr/>
          <p:nvPr/>
        </p:nvSpPr>
        <p:spPr>
          <a:xfrm>
            <a:off x="642539" y="1266519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17.18-3.7-6.3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86946" y="1787281"/>
            <a:ext cx="3063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=17.18-(3.7+6.3) </a:t>
            </a:r>
            <a:endParaRPr lang="zh-CN" altLang="en-US" sz="3200" dirty="0"/>
          </a:p>
        </p:txBody>
      </p:sp>
      <p:sp>
        <p:nvSpPr>
          <p:cNvPr id="67" name="矩形 66"/>
          <p:cNvSpPr/>
          <p:nvPr/>
        </p:nvSpPr>
        <p:spPr>
          <a:xfrm>
            <a:off x="486946" y="2340169"/>
            <a:ext cx="18742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=17.18-10</a:t>
            </a:r>
            <a:endParaRPr lang="zh-CN" altLang="en-US" sz="3200" dirty="0"/>
          </a:p>
        </p:txBody>
      </p:sp>
      <p:sp>
        <p:nvSpPr>
          <p:cNvPr id="68" name="矩形 67"/>
          <p:cNvSpPr/>
          <p:nvPr/>
        </p:nvSpPr>
        <p:spPr>
          <a:xfrm>
            <a:off x="486946" y="2844225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=7.18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5446847" y="1277147"/>
            <a:ext cx="2797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1.69+0.75+0.25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219246" y="1797909"/>
            <a:ext cx="3259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=1.69+(0.75+0.25)</a:t>
            </a:r>
            <a:endParaRPr lang="zh-CN" altLang="en-US" sz="3200" dirty="0"/>
          </a:p>
        </p:txBody>
      </p:sp>
      <p:sp>
        <p:nvSpPr>
          <p:cNvPr id="91" name="矩形 90"/>
          <p:cNvSpPr/>
          <p:nvPr/>
        </p:nvSpPr>
        <p:spPr>
          <a:xfrm>
            <a:off x="5219246" y="2350797"/>
            <a:ext cx="153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=1.69+1</a:t>
            </a:r>
            <a:endParaRPr lang="zh-CN" altLang="en-US" sz="3200" dirty="0"/>
          </a:p>
        </p:txBody>
      </p:sp>
      <p:sp>
        <p:nvSpPr>
          <p:cNvPr id="92" name="矩形 91"/>
          <p:cNvSpPr/>
          <p:nvPr/>
        </p:nvSpPr>
        <p:spPr>
          <a:xfrm>
            <a:off x="5219246" y="2854853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=2.69</a:t>
            </a:r>
            <a:endParaRPr lang="zh-CN" altLang="en-US" sz="3200" dirty="0"/>
          </a:p>
        </p:txBody>
      </p:sp>
      <p:sp>
        <p:nvSpPr>
          <p:cNvPr id="93" name="矩形 92"/>
          <p:cNvSpPr/>
          <p:nvPr/>
        </p:nvSpPr>
        <p:spPr>
          <a:xfrm>
            <a:off x="763072" y="3786799"/>
            <a:ext cx="3736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8.54+9.35+1.46+0.65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21714" y="4307561"/>
            <a:ext cx="4455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=(8.54+1.46)+(9.35+0.65)</a:t>
            </a:r>
            <a:endParaRPr lang="zh-CN" altLang="en-US" sz="3200" dirty="0"/>
          </a:p>
        </p:txBody>
      </p:sp>
      <p:sp>
        <p:nvSpPr>
          <p:cNvPr id="95" name="矩形 94"/>
          <p:cNvSpPr/>
          <p:nvPr/>
        </p:nvSpPr>
        <p:spPr>
          <a:xfrm>
            <a:off x="521714" y="4860449"/>
            <a:ext cx="1428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=10+10</a:t>
            </a:r>
            <a:endParaRPr lang="zh-CN" altLang="en-US" sz="3200" dirty="0"/>
          </a:p>
        </p:txBody>
      </p:sp>
      <p:sp>
        <p:nvSpPr>
          <p:cNvPr id="96" name="矩形 95"/>
          <p:cNvSpPr/>
          <p:nvPr/>
        </p:nvSpPr>
        <p:spPr>
          <a:xfrm>
            <a:off x="521714" y="5364505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90" grpId="0"/>
      <p:bldP spid="91" grpId="0"/>
      <p:bldP spid="92" grpId="0"/>
      <p:bldP spid="94" grpId="0"/>
      <p:bldP spid="95" grpId="0"/>
      <p:bldP spid="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44112" y="500042"/>
            <a:ext cx="745691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小松到书店买书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买数学辅导书用去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买语文辅导书用去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他付给售货员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应找回多少元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用小数计算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5576" y="3525522"/>
            <a:ext cx="1808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24</a:t>
            </a:r>
            <a:r>
              <a:rPr lang="zh-CN" altLang="en-US" sz="3600" dirty="0">
                <a:latin typeface="+mn-ea"/>
                <a:ea typeface="+mn-ea"/>
              </a:rPr>
              <a:t>元</a:t>
            </a:r>
            <a:r>
              <a:rPr lang="en-US" altLang="zh-CN" sz="3600" dirty="0">
                <a:latin typeface="+mn-ea"/>
                <a:ea typeface="+mn-ea"/>
              </a:rPr>
              <a:t>6</a:t>
            </a:r>
            <a:r>
              <a:rPr lang="zh-CN" altLang="en-US" sz="3600" dirty="0">
                <a:latin typeface="+mn-ea"/>
                <a:ea typeface="+mn-ea"/>
              </a:rPr>
              <a:t>角</a:t>
            </a:r>
          </a:p>
        </p:txBody>
      </p:sp>
      <p:sp>
        <p:nvSpPr>
          <p:cNvPr id="32" name="矩形 31"/>
          <p:cNvSpPr/>
          <p:nvPr/>
        </p:nvSpPr>
        <p:spPr>
          <a:xfrm>
            <a:off x="2339752" y="351270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=24.6</a:t>
            </a:r>
            <a:r>
              <a:rPr lang="zh-CN" altLang="en-US" sz="3600" dirty="0">
                <a:latin typeface="+mn-ea"/>
                <a:ea typeface="+mn-ea"/>
              </a:rPr>
              <a:t>元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2465557" y="5292497"/>
            <a:ext cx="42861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+mj-ea"/>
                <a:ea typeface="+mj-ea"/>
                <a:sym typeface="Arial" panose="020B0604020202020204" pitchFamily="34" charset="0"/>
              </a:rPr>
              <a:t>答：应</a:t>
            </a:r>
            <a:r>
              <a:rPr lang="zh-CN" altLang="en-US" sz="3600" dirty="0" smtClean="0">
                <a:latin typeface="+mj-ea"/>
                <a:ea typeface="+mj-ea"/>
                <a:sym typeface="Arial" panose="020B0604020202020204" pitchFamily="34" charset="0"/>
              </a:rPr>
              <a:t>找回</a:t>
            </a:r>
            <a:r>
              <a:rPr lang="en-US" altLang="zh-CN" sz="3600" dirty="0" smtClean="0">
                <a:latin typeface="+mj-ea"/>
                <a:ea typeface="+mj-ea"/>
                <a:sym typeface="Arial" panose="020B0604020202020204" pitchFamily="34" charset="0"/>
              </a:rPr>
              <a:t>60</a:t>
            </a:r>
            <a:r>
              <a:rPr lang="zh-CN" altLang="en-US" sz="3600" dirty="0" smtClean="0">
                <a:latin typeface="+mj-ea"/>
                <a:ea typeface="+mj-ea"/>
                <a:sym typeface="Arial" panose="020B0604020202020204" pitchFamily="34" charset="0"/>
              </a:rPr>
              <a:t>元</a:t>
            </a:r>
            <a:r>
              <a:rPr lang="zh-CN" altLang="en-US" sz="3600" dirty="0">
                <a:latin typeface="+mj-ea"/>
                <a:ea typeface="+mj-ea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612775" y="3525522"/>
            <a:ext cx="1808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15</a:t>
            </a:r>
            <a:r>
              <a:rPr lang="zh-CN" altLang="en-US" sz="3600" dirty="0">
                <a:latin typeface="+mn-ea"/>
                <a:ea typeface="+mn-ea"/>
              </a:rPr>
              <a:t>元</a:t>
            </a:r>
            <a:r>
              <a:rPr lang="en-US" altLang="zh-CN" sz="3600" dirty="0">
                <a:latin typeface="+mn-ea"/>
                <a:ea typeface="+mn-ea"/>
              </a:rPr>
              <a:t>4</a:t>
            </a:r>
            <a:r>
              <a:rPr lang="zh-CN" altLang="en-US" sz="3600" dirty="0">
                <a:latin typeface="+mn-ea"/>
                <a:ea typeface="+mn-ea"/>
              </a:rPr>
              <a:t>角</a:t>
            </a:r>
          </a:p>
        </p:txBody>
      </p:sp>
      <p:sp>
        <p:nvSpPr>
          <p:cNvPr id="35" name="矩形 34"/>
          <p:cNvSpPr/>
          <p:nvPr/>
        </p:nvSpPr>
        <p:spPr>
          <a:xfrm>
            <a:off x="6218273" y="351270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=15.4</a:t>
            </a:r>
            <a:r>
              <a:rPr lang="zh-CN" altLang="en-US" sz="3600" dirty="0" smtClean="0">
                <a:latin typeface="+mn-ea"/>
                <a:ea typeface="+mn-ea"/>
              </a:rPr>
              <a:t>元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35696" y="4280030"/>
            <a:ext cx="3206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100-24.6-15.4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22129" y="4280030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=60</a:t>
            </a:r>
            <a:r>
              <a:rPr lang="en-US" altLang="zh-CN" sz="3600" dirty="0">
                <a:latin typeface="+mn-ea"/>
                <a:ea typeface="+mn-ea"/>
              </a:rPr>
              <a:t>(</a:t>
            </a:r>
            <a:r>
              <a:rPr lang="zh-CN" altLang="en-US" sz="3600" dirty="0">
                <a:latin typeface="+mn-ea"/>
                <a:ea typeface="+mn-ea"/>
              </a:rPr>
              <a:t>元</a:t>
            </a:r>
            <a:r>
              <a:rPr lang="en-US" altLang="zh-CN" sz="3600" dirty="0">
                <a:latin typeface="+mn-ea"/>
                <a:ea typeface="+mn-ea"/>
              </a:rPr>
              <a:t>)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42910" y="382012"/>
            <a:ext cx="724145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诚信商场三月份创利润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630.52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四月份创利润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550.98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五月份比三、四月份的利润和少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230.52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五月份创利润多少万元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1520" y="3612879"/>
            <a:ext cx="5346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630.52+550.98-230.52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27942" y="3612879"/>
            <a:ext cx="35365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=950.98(</a:t>
            </a:r>
            <a:r>
              <a:rPr lang="zh-CN" altLang="en-US" sz="4000" dirty="0">
                <a:latin typeface="+mn-ea"/>
                <a:ea typeface="+mn-ea"/>
              </a:rPr>
              <a:t>万元</a:t>
            </a:r>
            <a:r>
              <a:rPr lang="en-US" altLang="zh-CN" sz="4000" dirty="0">
                <a:latin typeface="+mn-ea"/>
                <a:ea typeface="+mn-ea"/>
              </a:rPr>
              <a:t>)</a:t>
            </a:r>
          </a:p>
        </p:txBody>
      </p: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1133176" y="4728808"/>
            <a:ext cx="63877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+mj-ea"/>
                <a:ea typeface="+mj-ea"/>
                <a:sym typeface="Arial" panose="020B0604020202020204" pitchFamily="34" charset="0"/>
              </a:rPr>
              <a:t>答：五月份创</a:t>
            </a:r>
            <a:r>
              <a:rPr lang="zh-CN" altLang="en-US" sz="3600" dirty="0" smtClean="0">
                <a:latin typeface="+mj-ea"/>
                <a:ea typeface="+mj-ea"/>
                <a:sym typeface="Arial" panose="020B0604020202020204" pitchFamily="34" charset="0"/>
              </a:rPr>
              <a:t>利润</a:t>
            </a:r>
            <a:r>
              <a:rPr lang="en-US" altLang="zh-CN" sz="3600" dirty="0">
                <a:latin typeface="+mj-ea"/>
                <a:ea typeface="+mj-ea"/>
                <a:sym typeface="Arial" panose="020B0604020202020204" pitchFamily="34" charset="0"/>
              </a:rPr>
              <a:t>950.98</a:t>
            </a:r>
            <a:r>
              <a:rPr lang="zh-CN" altLang="en-US" sz="3600" dirty="0" smtClean="0">
                <a:latin typeface="+mj-ea"/>
                <a:ea typeface="+mj-ea"/>
                <a:sym typeface="Arial" panose="020B0604020202020204" pitchFamily="34" charset="0"/>
              </a:rPr>
              <a:t>万</a:t>
            </a:r>
            <a:r>
              <a:rPr lang="zh-CN" altLang="en-US" sz="3600" dirty="0">
                <a:latin typeface="+mj-ea"/>
                <a:ea typeface="+mj-ea"/>
                <a:sym typeface="Arial" panose="020B0604020202020204" pitchFamily="34" charset="0"/>
              </a:rPr>
              <a:t>元。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58427" y="763486"/>
            <a:ext cx="738547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开放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0—7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这八个数字分别填在　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使下列等式成立。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每个数字只能用一次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1271648" y="3643315"/>
            <a:ext cx="5872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0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+0</a:t>
            </a:r>
            <a:r>
              <a:rPr lang="en-US" altLang="zh-CN" sz="3200" i="1" dirty="0" smtClean="0">
                <a:solidFill>
                  <a:schemeClr val="tx1"/>
                </a:solidFill>
              </a:rPr>
              <a:t>. 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+0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+0</a:t>
            </a:r>
            <a:r>
              <a:rPr lang="en-US" altLang="zh-CN" sz="3200" i="1" dirty="0">
                <a:solidFill>
                  <a:schemeClr val="tx1"/>
                </a:solidFill>
              </a:rPr>
              <a:t>.</a:t>
            </a:r>
            <a:r>
              <a:rPr lang="zh-CN" altLang="zh-CN" sz="3200" i="1" dirty="0">
                <a:solidFill>
                  <a:schemeClr val="tx1"/>
                </a:solidFill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</a:rPr>
              <a:t>=1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1507" y="3643314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822329" y="36477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18473" y="36433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86625" y="36433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54777" y="36433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1848" y="3643315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449629" y="3643315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817781" y="3643315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4855" y="4790771"/>
            <a:ext cx="2705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答案不唯一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  <p:bldP spid="25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587110" y="692696"/>
            <a:ext cx="2127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口算。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40366" y="3060249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7178" y="3060249"/>
            <a:ext cx="26516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2.54-0.54=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15430" y="3045855"/>
            <a:ext cx="27590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0.17+3.83=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74408" y="304585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40366" y="161137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7078" y="1620089"/>
            <a:ext cx="27590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6.52+0.48=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73582" y="1605695"/>
            <a:ext cx="21884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3.6+6.4=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64288" y="159698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40366" y="4558021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9919" y="4572417"/>
            <a:ext cx="26516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5.47-2.47=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68171" y="4558023"/>
            <a:ext cx="20810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4.8-1.8=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64288" y="454479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0" grpId="0"/>
      <p:bldP spid="31" grpId="0"/>
      <p:bldP spid="34" grpId="0"/>
      <p:bldP spid="3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751780" y="836712"/>
            <a:ext cx="5450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整数加法的运算定律有哪些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用字母怎样表示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71600" y="3083874"/>
            <a:ext cx="345638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6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611560" y="2002786"/>
            <a:ext cx="7632848" cy="1081088"/>
          </a:xfrm>
          <a:prstGeom prst="wedgeRectCallout">
            <a:avLst>
              <a:gd name="adj1" fmla="val 14727"/>
              <a:gd name="adj2" fmla="val 43981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ea typeface="楷体_GB2312" pitchFamily="49" charset="-122"/>
              </a:rPr>
              <a:t>       两个加数交换位置，和不变，这叫做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加法交换律</a:t>
            </a:r>
            <a:r>
              <a:rPr lang="zh-CN" altLang="en-US" sz="3200" dirty="0">
                <a:ea typeface="楷体_GB2312" pitchFamily="49" charset="-122"/>
              </a:rPr>
              <a:t>。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95622" y="5229200"/>
            <a:ext cx="604845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11560" y="4008924"/>
            <a:ext cx="7632848" cy="1152525"/>
          </a:xfrm>
          <a:prstGeom prst="wedgeRectCallout">
            <a:avLst>
              <a:gd name="adj1" fmla="val 29875"/>
              <a:gd name="adj2" fmla="val -49449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ea typeface="楷体_GB2312" pitchFamily="49" charset="-122"/>
              </a:rPr>
              <a:t>      先把前两个数相加，或者先把后两个数相加，和不变。这叫做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加法结合律</a:t>
            </a:r>
            <a:r>
              <a:rPr lang="zh-CN" altLang="en-US" sz="3200" dirty="0">
                <a:ea typeface="楷体_GB2312" pitchFamily="49" charset="-122"/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399334" y="2413868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827584" y="2696443"/>
            <a:ext cx="7632722" cy="223224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3333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970791" y="2865770"/>
            <a:ext cx="43685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3.2+0.5 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0.5+3.2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611683" y="3934003"/>
            <a:ext cx="78486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4.7+2.6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+7.4  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4.7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2.6+7.4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）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646460" y="835993"/>
            <a:ext cx="712946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下面每组算式两边的结果相等吗？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你有什么发现？</a:t>
            </a: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2855514" y="2982987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4211191" y="4081640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2735759" y="2865770"/>
            <a:ext cx="576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UI Black" panose="020B0A02040204020203" pitchFamily="34" charset="0"/>
              </a:rPr>
              <a:t>＝</a:t>
            </a: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4139753" y="3920579"/>
            <a:ext cx="5762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grpSp>
        <p:nvGrpSpPr>
          <p:cNvPr id="37915" name="Group 27"/>
          <p:cNvGrpSpPr/>
          <p:nvPr/>
        </p:nvGrpSpPr>
        <p:grpSpPr bwMode="auto">
          <a:xfrm>
            <a:off x="5580113" y="1978315"/>
            <a:ext cx="3240088" cy="728663"/>
            <a:chOff x="3878" y="1298"/>
            <a:chExt cx="2041" cy="459"/>
          </a:xfrm>
        </p:grpSpPr>
        <p:sp>
          <p:nvSpPr>
            <p:cNvPr id="37913" name="AutoShape 25"/>
            <p:cNvSpPr>
              <a:spLocks noChangeArrowheads="1"/>
            </p:cNvSpPr>
            <p:nvPr/>
          </p:nvSpPr>
          <p:spPr bwMode="auto">
            <a:xfrm>
              <a:off x="3878" y="1298"/>
              <a:ext cx="2041" cy="453"/>
            </a:xfrm>
            <a:prstGeom prst="wedgeRoundRectCallout">
              <a:avLst>
                <a:gd name="adj1" fmla="val -48662"/>
                <a:gd name="adj2" fmla="val 74060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3200"/>
            </a:p>
          </p:txBody>
        </p:sp>
        <p:sp>
          <p:nvSpPr>
            <p:cNvPr id="37914" name="Text Box 26"/>
            <p:cNvSpPr txBox="1">
              <a:spLocks noChangeArrowheads="1"/>
            </p:cNvSpPr>
            <p:nvPr/>
          </p:nvSpPr>
          <p:spPr bwMode="auto">
            <a:xfrm>
              <a:off x="3923" y="1389"/>
              <a:ext cx="199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/>
                <a:t>符合加法交换律</a:t>
              </a:r>
            </a:p>
          </p:txBody>
        </p:sp>
      </p:grpSp>
      <p:grpSp>
        <p:nvGrpSpPr>
          <p:cNvPr id="37916" name="Group 28"/>
          <p:cNvGrpSpPr/>
          <p:nvPr/>
        </p:nvGrpSpPr>
        <p:grpSpPr bwMode="auto">
          <a:xfrm>
            <a:off x="5220457" y="5022047"/>
            <a:ext cx="3384551" cy="728663"/>
            <a:chOff x="3878" y="1298"/>
            <a:chExt cx="2132" cy="459"/>
          </a:xfrm>
        </p:grpSpPr>
        <p:sp>
          <p:nvSpPr>
            <p:cNvPr id="37917" name="AutoShape 29"/>
            <p:cNvSpPr>
              <a:spLocks noChangeArrowheads="1"/>
            </p:cNvSpPr>
            <p:nvPr/>
          </p:nvSpPr>
          <p:spPr bwMode="auto">
            <a:xfrm>
              <a:off x="3878" y="1298"/>
              <a:ext cx="2132" cy="453"/>
            </a:xfrm>
            <a:prstGeom prst="wedgeRoundRectCallout">
              <a:avLst>
                <a:gd name="adj1" fmla="val -64662"/>
                <a:gd name="adj2" fmla="val -88342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3200"/>
            </a:p>
          </p:txBody>
        </p:sp>
        <p:sp>
          <p:nvSpPr>
            <p:cNvPr id="37918" name="Text Box 30"/>
            <p:cNvSpPr txBox="1">
              <a:spLocks noChangeArrowheads="1"/>
            </p:cNvSpPr>
            <p:nvPr/>
          </p:nvSpPr>
          <p:spPr bwMode="auto">
            <a:xfrm>
              <a:off x="3923" y="1389"/>
              <a:ext cx="208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/>
                <a:t>符合加法结合律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/>
      <p:bldP spid="379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 bwMode="auto">
          <a:xfrm>
            <a:off x="251520" y="3120478"/>
            <a:ext cx="4041776" cy="3044826"/>
            <a:chOff x="158" y="2558"/>
            <a:chExt cx="2546" cy="1918"/>
          </a:xfrm>
        </p:grpSpPr>
        <p:pic>
          <p:nvPicPr>
            <p:cNvPr id="3" name="Picture 24" descr="图片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3647"/>
              <a:ext cx="840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976" y="2558"/>
              <a:ext cx="1728" cy="1765"/>
            </a:xfrm>
            <a:prstGeom prst="wedgeRoundRectCallout">
              <a:avLst>
                <a:gd name="adj1" fmla="val -58157"/>
                <a:gd name="adj2" fmla="val 2607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>
                  <a:solidFill>
                    <a:schemeClr val="tx1"/>
                  </a:solidFill>
                  <a:latin typeface="楷体_GB2312" pitchFamily="49" charset="-122"/>
                </a:rPr>
                <a:t>整数加法的交换律、结合律对小数加法同样适用。</a:t>
              </a:r>
              <a:endParaRPr kumimoji="0" lang="en-US" altLang="zh-CN" sz="32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5" name="Group 39"/>
          <p:cNvGrpSpPr/>
          <p:nvPr/>
        </p:nvGrpSpPr>
        <p:grpSpPr bwMode="auto">
          <a:xfrm>
            <a:off x="4716016" y="3708646"/>
            <a:ext cx="3868739" cy="2281239"/>
            <a:chOff x="3192" y="3081"/>
            <a:chExt cx="2437" cy="1437"/>
          </a:xfrm>
        </p:grpSpPr>
        <p:pic>
          <p:nvPicPr>
            <p:cNvPr id="6" name="Picture 28" descr="未标题-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4073" r="22746" b="12202"/>
            <a:stretch>
              <a:fillRect/>
            </a:stretch>
          </p:blipFill>
          <p:spPr bwMode="auto">
            <a:xfrm>
              <a:off x="4631" y="3340"/>
              <a:ext cx="998" cy="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3192" y="3081"/>
              <a:ext cx="1584" cy="1437"/>
            </a:xfrm>
            <a:prstGeom prst="wedgeRoundRectCallout">
              <a:avLst>
                <a:gd name="adj1" fmla="val 57523"/>
                <a:gd name="adj2" fmla="val -316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应用运算定律</a:t>
              </a:r>
              <a:r>
                <a:rPr kumimoji="0"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，可以</a:t>
              </a: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使一些</a:t>
              </a:r>
              <a:r>
                <a:rPr kumimoji="0"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小数计算</a:t>
              </a: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更简便。</a:t>
              </a:r>
              <a:endParaRPr kumimoji="0"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683568" y="753632"/>
            <a:ext cx="7632722" cy="223224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3333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826775" y="922959"/>
            <a:ext cx="43685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3.2+0.5 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0.5+3.2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67667" y="1991192"/>
            <a:ext cx="78486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4.7+2.6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+7.4  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4.7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2.6+7.4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）</a:t>
            </a:r>
          </a:p>
        </p:txBody>
      </p:sp>
      <p:sp>
        <p:nvSpPr>
          <p:cNvPr id="11" name="Oval 20"/>
          <p:cNvSpPr>
            <a:spLocks noChangeArrowheads="1"/>
          </p:cNvSpPr>
          <p:nvPr/>
        </p:nvSpPr>
        <p:spPr bwMode="auto">
          <a:xfrm>
            <a:off x="2711498" y="1040176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21"/>
          <p:cNvSpPr>
            <a:spLocks noChangeArrowheads="1"/>
          </p:cNvSpPr>
          <p:nvPr/>
        </p:nvSpPr>
        <p:spPr bwMode="auto">
          <a:xfrm>
            <a:off x="4067175" y="2138829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2591743" y="922959"/>
            <a:ext cx="576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UI Black" panose="020B0A02040204020203" pitchFamily="34" charset="0"/>
              </a:rPr>
              <a:t>＝</a:t>
            </a: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3995737" y="2051517"/>
            <a:ext cx="5762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1475656" y="2060848"/>
            <a:ext cx="593955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</a:rPr>
              <a:t>    0.6</a:t>
            </a:r>
            <a:r>
              <a:rPr lang="zh-CN" altLang="en-US" sz="4000" dirty="0">
                <a:solidFill>
                  <a:srgbClr val="FF0000"/>
                </a:solidFill>
              </a:rPr>
              <a:t>＋</a:t>
            </a:r>
            <a:r>
              <a:rPr lang="en-US" altLang="zh-CN" sz="4000" dirty="0">
                <a:solidFill>
                  <a:srgbClr val="FF0000"/>
                </a:solidFill>
              </a:rPr>
              <a:t>7.91 </a:t>
            </a:r>
            <a:r>
              <a:rPr lang="zh-CN" altLang="en-US" sz="4000" dirty="0">
                <a:solidFill>
                  <a:srgbClr val="FF0000"/>
                </a:solidFill>
              </a:rPr>
              <a:t>＋</a:t>
            </a:r>
            <a:r>
              <a:rPr lang="en-US" altLang="zh-CN" sz="4000" dirty="0">
                <a:solidFill>
                  <a:srgbClr val="FF0000"/>
                </a:solidFill>
              </a:rPr>
              <a:t>3.4 </a:t>
            </a:r>
            <a:r>
              <a:rPr lang="zh-CN" altLang="en-US" sz="4000" dirty="0">
                <a:solidFill>
                  <a:srgbClr val="FF0000"/>
                </a:solidFill>
              </a:rPr>
              <a:t>＋</a:t>
            </a:r>
            <a:r>
              <a:rPr lang="en-US" altLang="zh-CN" sz="4000" dirty="0">
                <a:solidFill>
                  <a:srgbClr val="FF0000"/>
                </a:solidFill>
              </a:rPr>
              <a:t>0.09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1475656" y="4665330"/>
            <a:ext cx="593955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</a:rPr>
              <a:t>＝ </a:t>
            </a:r>
            <a:r>
              <a:rPr lang="en-US" altLang="zh-CN" sz="4000" dirty="0">
                <a:solidFill>
                  <a:srgbClr val="FF0000"/>
                </a:solidFill>
              </a:rPr>
              <a:t>12 </a:t>
            </a:r>
            <a:r>
              <a:rPr lang="zh-CN" altLang="en-US" sz="4000" dirty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1475656" y="2938329"/>
            <a:ext cx="593955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</a:rPr>
              <a:t>＝ </a:t>
            </a:r>
            <a:r>
              <a:rPr lang="en-US" altLang="zh-CN" sz="4000">
                <a:solidFill>
                  <a:srgbClr val="FF0000"/>
                </a:solidFill>
              </a:rPr>
              <a:t>8.51</a:t>
            </a:r>
            <a:r>
              <a:rPr lang="zh-CN" altLang="en-US" sz="4000">
                <a:solidFill>
                  <a:srgbClr val="FF0000"/>
                </a:solidFill>
              </a:rPr>
              <a:t>＋</a:t>
            </a:r>
            <a:r>
              <a:rPr lang="en-US" altLang="zh-CN" sz="4000">
                <a:solidFill>
                  <a:srgbClr val="FF0000"/>
                </a:solidFill>
              </a:rPr>
              <a:t>3.4 </a:t>
            </a:r>
            <a:r>
              <a:rPr lang="zh-CN" altLang="en-US" sz="4000">
                <a:solidFill>
                  <a:srgbClr val="FF0000"/>
                </a:solidFill>
              </a:rPr>
              <a:t>＋</a:t>
            </a:r>
            <a:r>
              <a:rPr lang="en-US" altLang="zh-CN" sz="4000">
                <a:solidFill>
                  <a:srgbClr val="FF0000"/>
                </a:solidFill>
              </a:rPr>
              <a:t>0.09</a:t>
            </a: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1475656" y="3797861"/>
            <a:ext cx="5939557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</a:rPr>
              <a:t>＝ </a:t>
            </a:r>
            <a:r>
              <a:rPr lang="en-US" altLang="zh-CN" sz="4000">
                <a:solidFill>
                  <a:srgbClr val="FF0000"/>
                </a:solidFill>
              </a:rPr>
              <a:t>11.91 </a:t>
            </a:r>
            <a:r>
              <a:rPr lang="zh-CN" altLang="en-US" sz="4000">
                <a:solidFill>
                  <a:srgbClr val="FF0000"/>
                </a:solidFill>
              </a:rPr>
              <a:t>＋</a:t>
            </a:r>
            <a:r>
              <a:rPr lang="en-US" altLang="zh-CN" sz="4000">
                <a:solidFill>
                  <a:srgbClr val="FF0000"/>
                </a:solidFill>
              </a:rPr>
              <a:t>0.09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1403648" y="818246"/>
            <a:ext cx="61198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计算  </a:t>
            </a:r>
            <a:r>
              <a:rPr lang="en-US" altLang="zh-CN" sz="3600" dirty="0">
                <a:solidFill>
                  <a:schemeClr val="tx1"/>
                </a:solidFill>
              </a:rPr>
              <a:t>0.6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7.91 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3.4 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0.09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35496" y="781843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竖卷形 11"/>
          <p:cNvSpPr/>
          <p:nvPr/>
        </p:nvSpPr>
        <p:spPr>
          <a:xfrm>
            <a:off x="7400103" y="2039399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方法一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/>
      <p:bldP spid="16412" grpId="0"/>
      <p:bldP spid="16413" grpId="0"/>
      <p:bldP spid="16414" grpId="0"/>
      <p:bldP spid="16421" grpId="0" autoUpdateAnimBg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1403648" y="818246"/>
            <a:ext cx="61198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计算  </a:t>
            </a:r>
            <a:r>
              <a:rPr lang="en-US" altLang="zh-CN" sz="3600" dirty="0">
                <a:solidFill>
                  <a:schemeClr val="tx1"/>
                </a:solidFill>
              </a:rPr>
              <a:t>0.6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7.91 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3.4 </a:t>
            </a:r>
            <a:r>
              <a:rPr lang="zh-CN" altLang="en-US" sz="3600" dirty="0">
                <a:solidFill>
                  <a:schemeClr val="tx1"/>
                </a:solidFill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</a:rPr>
              <a:t>0.09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35496" y="781843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竖卷形 19"/>
          <p:cNvSpPr/>
          <p:nvPr/>
        </p:nvSpPr>
        <p:spPr>
          <a:xfrm>
            <a:off x="7400103" y="2039399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方法</a:t>
            </a:r>
            <a:r>
              <a:rPr lang="zh-CN" altLang="en-US" sz="3600" dirty="0">
                <a:solidFill>
                  <a:schemeClr val="tx1"/>
                </a:solidFill>
              </a:rPr>
              <a:t>二</a:t>
            </a:r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1115616" y="1916832"/>
            <a:ext cx="54139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91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09</a:t>
            </a: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840978" y="3626946"/>
            <a:ext cx="6107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>
                <a:solidFill>
                  <a:srgbClr val="FF0000"/>
                </a:solidFill>
              </a:rPr>
              <a:t>4</a:t>
            </a:r>
            <a:r>
              <a:rPr kumimoji="0"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840979" y="2947867"/>
            <a:ext cx="7149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rgbClr val="FF0000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91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09</a:t>
            </a:r>
            <a:endParaRPr kumimoji="0" lang="en-US" altLang="zh-CN" sz="3600" dirty="0" smtClean="0">
              <a:solidFill>
                <a:srgbClr val="FF0000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836215" y="4294837"/>
            <a:ext cx="18635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＝</a:t>
            </a:r>
            <a:r>
              <a:rPr kumimoji="0" lang="en-US" altLang="zh-CN" sz="3600" dirty="0">
                <a:solidFill>
                  <a:srgbClr val="FF0000"/>
                </a:solidFill>
              </a:rPr>
              <a:t>12</a:t>
            </a:r>
            <a:endParaRPr kumimoji="0" lang="en-US" altLang="zh-CN" sz="36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840979" y="2924944"/>
            <a:ext cx="8081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</a:rPr>
              <a:t>＝</a:t>
            </a:r>
            <a:r>
              <a:rPr kumimoji="0" lang="zh-CN" altLang="en-US" sz="3600" dirty="0">
                <a:solidFill>
                  <a:srgbClr val="FF0000"/>
                </a:solidFill>
              </a:rPr>
              <a:t>（</a:t>
            </a:r>
            <a:r>
              <a:rPr kumimoji="0" lang="en-US" altLang="zh-CN" sz="3600" dirty="0">
                <a:solidFill>
                  <a:srgbClr val="FF0000"/>
                </a:solidFill>
              </a:rPr>
              <a:t>0</a:t>
            </a:r>
            <a:r>
              <a:rPr kumimoji="0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kumimoji="0" lang="en-US" altLang="zh-CN" sz="3600" dirty="0">
                <a:solidFill>
                  <a:srgbClr val="FF0000"/>
                </a:solidFill>
              </a:rPr>
              <a:t>6</a:t>
            </a:r>
            <a:r>
              <a:rPr lang="zh-CN" altLang="zh-CN" sz="3600" dirty="0">
                <a:solidFill>
                  <a:srgbClr val="FF0000"/>
                </a:solidFill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</a:rPr>
              <a:t>3</a:t>
            </a:r>
            <a:r>
              <a:rPr kumimoji="0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kumimoji="0" lang="en-US" altLang="zh-CN" sz="3600" dirty="0">
                <a:solidFill>
                  <a:srgbClr val="FF0000"/>
                </a:solidFill>
              </a:rPr>
              <a:t>4</a:t>
            </a:r>
            <a:r>
              <a:rPr kumimoji="0" lang="zh-CN" altLang="en-US" sz="3600" dirty="0">
                <a:solidFill>
                  <a:srgbClr val="FF0000"/>
                </a:solidFill>
              </a:rPr>
              <a:t>）</a:t>
            </a:r>
            <a:r>
              <a:rPr lang="zh-CN" altLang="zh-CN" sz="3600" dirty="0">
                <a:solidFill>
                  <a:srgbClr val="FF0000"/>
                </a:solidFill>
              </a:rPr>
              <a:t>＋</a:t>
            </a:r>
            <a:r>
              <a:rPr kumimoji="0" lang="zh-CN" altLang="en-US" sz="3600" dirty="0">
                <a:solidFill>
                  <a:srgbClr val="FF0000"/>
                </a:solidFill>
              </a:rPr>
              <a:t>（</a:t>
            </a:r>
            <a:r>
              <a:rPr kumimoji="0" lang="en-US" altLang="zh-CN" sz="3600" dirty="0">
                <a:solidFill>
                  <a:srgbClr val="FF0000"/>
                </a:solidFill>
              </a:rPr>
              <a:t>7</a:t>
            </a:r>
            <a:r>
              <a:rPr kumimoji="0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kumimoji="0" lang="en-US" altLang="zh-CN" sz="3600" dirty="0">
                <a:solidFill>
                  <a:srgbClr val="FF0000"/>
                </a:solidFill>
              </a:rPr>
              <a:t>91</a:t>
            </a:r>
            <a:r>
              <a:rPr lang="zh-CN" altLang="zh-CN" sz="3600" dirty="0">
                <a:solidFill>
                  <a:srgbClr val="FF0000"/>
                </a:solidFill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</a:rPr>
              <a:t>0</a:t>
            </a:r>
            <a:r>
              <a:rPr kumimoji="0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kumimoji="0" lang="en-US" altLang="zh-CN" sz="3600" dirty="0">
                <a:solidFill>
                  <a:srgbClr val="FF0000"/>
                </a:solidFill>
              </a:rPr>
              <a:t>09</a:t>
            </a:r>
            <a:r>
              <a:rPr kumimoji="0" lang="zh-CN" altLang="en-US" sz="3600" dirty="0">
                <a:solidFill>
                  <a:srgbClr val="FF0000"/>
                </a:solidFill>
              </a:rPr>
              <a:t>）</a:t>
            </a:r>
            <a:endParaRPr kumimoji="0"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26" name="左中括号 25"/>
          <p:cNvSpPr/>
          <p:nvPr/>
        </p:nvSpPr>
        <p:spPr bwMode="auto">
          <a:xfrm rot="16200000">
            <a:off x="2614701" y="1300425"/>
            <a:ext cx="175840" cy="2586633"/>
          </a:xfrm>
          <a:prstGeom prst="leftBracket">
            <a:avLst>
              <a:gd name="adj" fmla="val 94344"/>
            </a:avLst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600">
              <a:solidFill>
                <a:srgbClr val="35FA26"/>
              </a:solidFill>
              <a:latin typeface="楷体_GB2312" pitchFamily="49" charset="-122"/>
            </a:endParaRPr>
          </a:p>
        </p:txBody>
      </p:sp>
      <p:sp>
        <p:nvSpPr>
          <p:cNvPr id="27" name="左中括号 26"/>
          <p:cNvSpPr/>
          <p:nvPr/>
        </p:nvSpPr>
        <p:spPr bwMode="auto">
          <a:xfrm rot="5400000" flipV="1">
            <a:off x="3845685" y="701539"/>
            <a:ext cx="156486" cy="2448272"/>
          </a:xfrm>
          <a:prstGeom prst="leftBracket">
            <a:avLst>
              <a:gd name="adj" fmla="val 95805"/>
            </a:avLst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600">
              <a:solidFill>
                <a:srgbClr val="35FA26"/>
              </a:solidFill>
              <a:latin typeface="楷体_GB2312" pitchFamily="49" charset="-122"/>
            </a:endParaRPr>
          </a:p>
        </p:txBody>
      </p:sp>
      <p:grpSp>
        <p:nvGrpSpPr>
          <p:cNvPr id="28" name="Group 26"/>
          <p:cNvGrpSpPr/>
          <p:nvPr/>
        </p:nvGrpSpPr>
        <p:grpSpPr bwMode="auto">
          <a:xfrm>
            <a:off x="2411644" y="4475628"/>
            <a:ext cx="5993248" cy="1540682"/>
            <a:chOff x="2642" y="3231"/>
            <a:chExt cx="2359" cy="999"/>
          </a:xfrm>
        </p:grpSpPr>
        <p:pic>
          <p:nvPicPr>
            <p:cNvPr id="29" name="Picture 5" descr="3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9" y="3231"/>
              <a:ext cx="552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2642" y="3369"/>
              <a:ext cx="1716" cy="861"/>
            </a:xfrm>
            <a:prstGeom prst="wedgeRoundRectCallout">
              <a:avLst>
                <a:gd name="adj1" fmla="val 56671"/>
                <a:gd name="adj2" fmla="val -2776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600" dirty="0">
                  <a:solidFill>
                    <a:schemeClr val="tx1"/>
                  </a:solidFill>
                  <a:latin typeface="楷体_GB2312" pitchFamily="49" charset="-122"/>
                </a:rPr>
                <a:t>应用了加法交换律</a:t>
              </a:r>
              <a:endParaRPr kumimoji="0" lang="en-US" altLang="zh-CN" sz="3600" dirty="0">
                <a:solidFill>
                  <a:schemeClr val="tx1"/>
                </a:solidFill>
                <a:latin typeface="楷体_GB2312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600" dirty="0">
                  <a:solidFill>
                    <a:schemeClr val="tx1"/>
                  </a:solidFill>
                  <a:latin typeface="楷体_GB2312" pitchFamily="49" charset="-122"/>
                </a:rPr>
                <a:t>和加法结合律。</a:t>
              </a:r>
              <a:endParaRPr kumimoji="0" lang="en-US" altLang="zh-CN" sz="36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3" grpId="1"/>
      <p:bldP spid="24" grpId="0"/>
      <p:bldP spid="25" grpId="0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420949" y="1658093"/>
            <a:ext cx="36439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65+3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7+0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35</a:t>
            </a:r>
            <a:r>
              <a:rPr lang="zh-CN" altLang="zh-CN" sz="40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4140960" y="2030405"/>
            <a:ext cx="4297971" cy="338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00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9+2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35+8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1+5</a:t>
            </a:r>
            <a:r>
              <a:rPr lang="en-US" altLang="zh-CN" sz="40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65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2511220"/>
            <a:ext cx="30543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0.65+0.35+3.7</a:t>
            </a:r>
          </a:p>
        </p:txBody>
      </p:sp>
      <p:sp>
        <p:nvSpPr>
          <p:cNvPr id="7" name="矩形 6"/>
          <p:cNvSpPr/>
          <p:nvPr/>
        </p:nvSpPr>
        <p:spPr>
          <a:xfrm>
            <a:off x="135468" y="3320149"/>
            <a:ext cx="14135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=1+3.7</a:t>
            </a:r>
          </a:p>
        </p:txBody>
      </p:sp>
      <p:sp>
        <p:nvSpPr>
          <p:cNvPr id="8" name="矩形 7"/>
          <p:cNvSpPr/>
          <p:nvPr/>
        </p:nvSpPr>
        <p:spPr>
          <a:xfrm>
            <a:off x="4067944" y="2392429"/>
            <a:ext cx="48983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=(1.9+8.1)+(2.35+5.65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9" name="矩形 8"/>
          <p:cNvSpPr/>
          <p:nvPr/>
        </p:nvSpPr>
        <p:spPr>
          <a:xfrm>
            <a:off x="4095908" y="3201358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=10+8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627262"/>
            <a:ext cx="3538736" cy="12306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9305" y="4612916"/>
            <a:ext cx="3538736" cy="12449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5468" y="4020502"/>
            <a:ext cx="1003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=4.7</a:t>
            </a:r>
          </a:p>
        </p:txBody>
      </p:sp>
      <p:sp>
        <p:nvSpPr>
          <p:cNvPr id="13" name="矩形 12"/>
          <p:cNvSpPr/>
          <p:nvPr/>
        </p:nvSpPr>
        <p:spPr>
          <a:xfrm>
            <a:off x="4095908" y="3934068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=18</a:t>
            </a:r>
          </a:p>
        </p:txBody>
      </p:sp>
      <p:pic>
        <p:nvPicPr>
          <p:cNvPr id="14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996719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计算。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WPS 演示</Application>
  <PresentationFormat>全屏显示(4:3)</PresentationFormat>
  <Paragraphs>330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人教版数学四年级下第6单元</dc:title>
  <dc:creator>吉林梓翰教育图书有限公司</dc:creator>
  <cp:lastModifiedBy>lenovop</cp:lastModifiedBy>
  <cp:revision>655</cp:revision>
  <dcterms:created xsi:type="dcterms:W3CDTF">2015-11-21T07:20:00Z</dcterms:created>
  <dcterms:modified xsi:type="dcterms:W3CDTF">2021-11-01T03:42:16Z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